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317" r:id="rId3"/>
    <p:sldId id="264" r:id="rId4"/>
    <p:sldId id="265" r:id="rId5"/>
    <p:sldId id="305" r:id="rId6"/>
    <p:sldId id="306" r:id="rId7"/>
    <p:sldId id="307" r:id="rId8"/>
    <p:sldId id="308" r:id="rId9"/>
    <p:sldId id="309" r:id="rId10"/>
    <p:sldId id="313" r:id="rId11"/>
    <p:sldId id="314" r:id="rId12"/>
    <p:sldId id="303" r:id="rId13"/>
    <p:sldId id="304" r:id="rId14"/>
    <p:sldId id="266" r:id="rId15"/>
    <p:sldId id="298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20.11.2020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20.11.2020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20.11.2020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OYUNLA MATEMATİK ÖĞRETİMİ</a:t>
            </a:r>
            <a:br>
              <a:rPr lang="tr-TR" dirty="0"/>
            </a:br>
            <a:r>
              <a:rPr lang="tr-TR" sz="2200" dirty="0"/>
              <a:t>2.hafta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endParaRPr lang="tr-TR" b="1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«Bugünün çocuklarını dünün yöntemleri ile eğitirsek, yarınlarından çalarız.»</a:t>
            </a:r>
          </a:p>
          <a:p>
            <a:pPr marL="0" indent="0" algn="ctr">
              <a:buNone/>
            </a:pPr>
            <a:r>
              <a:rPr lang="tr-TR"/>
              <a:t>						 </a:t>
            </a:r>
            <a:r>
              <a:rPr lang="tr-TR" b="1" dirty="0">
                <a:solidFill>
                  <a:srgbClr val="FF0000"/>
                </a:solidFill>
              </a:rPr>
              <a:t>John </a:t>
            </a:r>
            <a:r>
              <a:rPr lang="tr-TR" b="1" dirty="0" err="1">
                <a:solidFill>
                  <a:srgbClr val="FF0000"/>
                </a:solidFill>
              </a:rPr>
              <a:t>Dewey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C:\Users\ESEN ERSOY\Desktop\2020\OMUSEM-FOTO-29.02.2020\IMG-20200229-WA00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37112"/>
            <a:ext cx="2988331" cy="226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71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		</a:t>
            </a:r>
            <a:r>
              <a:rPr lang="tr-TR" b="1" dirty="0">
                <a:solidFill>
                  <a:srgbClr val="FF0000"/>
                </a:solidFill>
              </a:rPr>
              <a:t>OYUN VE OYUN TÜRLERİ</a:t>
            </a:r>
            <a:r>
              <a:rPr lang="tr-TR" dirty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2453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dirty="0"/>
              <a:t> </a:t>
            </a:r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dirty="0"/>
              <a:t>  </a:t>
            </a:r>
            <a:r>
              <a:rPr lang="tr-TR" sz="4500" b="1" dirty="0">
                <a:solidFill>
                  <a:srgbClr val="FF0000"/>
                </a:solidFill>
              </a:rPr>
              <a:t>OYUN </a:t>
            </a:r>
          </a:p>
          <a:p>
            <a:r>
              <a:rPr lang="tr-TR" dirty="0"/>
              <a:t>Oyun </a:t>
            </a:r>
            <a:r>
              <a:rPr lang="tr-TR" dirty="0" err="1"/>
              <a:t>herşeyden</a:t>
            </a:r>
            <a:r>
              <a:rPr lang="tr-TR" dirty="0"/>
              <a:t> önce isteğe bağlı gönüllü bir eylemdir (</a:t>
            </a:r>
            <a:r>
              <a:rPr lang="tr-TR" dirty="0" err="1"/>
              <a:t>And</a:t>
            </a:r>
            <a:r>
              <a:rPr lang="tr-TR" dirty="0"/>
              <a:t>, 1974: s.14).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  <p:pic>
        <p:nvPicPr>
          <p:cNvPr id="1028" name="Picture 4" descr="C:\Users\ESEN ERSOY\Desktop\Esen Ersoy\2019\Bafra-Açı-Foto\IMG_20191111_172122_1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34786" y="-600050"/>
            <a:ext cx="2664296" cy="409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OYUN </a:t>
            </a:r>
            <a:br>
              <a:rPr lang="tr-TR" b="1" dirty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/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Freud’a göre oyun; 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	Çocuğun farkında olmadığı içgüdü ve duygularını yansıttığı deneyimleridir. 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0"/>
            <a:ext cx="239610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689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OYUN </a:t>
            </a:r>
            <a:br>
              <a:rPr lang="tr-TR" b="1" dirty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dirty="0" err="1"/>
              <a:t>Erikson’a</a:t>
            </a:r>
            <a:r>
              <a:rPr lang="tr-TR" dirty="0"/>
              <a:t> göre oyun;</a:t>
            </a:r>
          </a:p>
          <a:p>
            <a:pPr marL="0" indent="0">
              <a:buNone/>
            </a:pPr>
            <a:r>
              <a:rPr lang="tr-TR" dirty="0"/>
              <a:t>Bir ego fonksiyonudur. </a:t>
            </a:r>
          </a:p>
          <a:p>
            <a:pPr marL="0" indent="0">
              <a:buNone/>
            </a:pPr>
            <a:r>
              <a:rPr lang="tr-TR" dirty="0"/>
              <a:t>Çocuk, </a:t>
            </a:r>
            <a:r>
              <a:rPr lang="tr-TR" dirty="0" err="1"/>
              <a:t>psikososyal</a:t>
            </a:r>
            <a:r>
              <a:rPr lang="tr-TR" dirty="0"/>
              <a:t> gelişim evrelerindeki krizleri sağlıklı atlatabilmek için oyun oynar.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6632"/>
            <a:ext cx="3024914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663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OYUN </a:t>
            </a:r>
            <a:br>
              <a:rPr lang="tr-TR" b="1" dirty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/>
              <a:t>Piaget’e</a:t>
            </a:r>
            <a:r>
              <a:rPr lang="tr-TR" dirty="0"/>
              <a:t> göre oyun;</a:t>
            </a:r>
          </a:p>
          <a:p>
            <a:pPr marL="0" indent="0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/>
              <a:t>	Gerçeğe uymak için uyum özelliğinin önemsenmediği tüm davranış şekilleridir.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/>
              <a:t>Oyun oynayan çocuk sorumluluk almayı </a:t>
            </a:r>
            <a:r>
              <a:rPr lang="tr-TR" u="sng" dirty="0"/>
              <a:t>öğrenir</a:t>
            </a:r>
            <a:r>
              <a:rPr lang="tr-TR" dirty="0"/>
              <a:t>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622" y="548680"/>
            <a:ext cx="2328810" cy="231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58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		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		</a:t>
            </a:r>
            <a:r>
              <a:rPr lang="tr-TR" dirty="0" err="1"/>
              <a:t>Vygotsky’e</a:t>
            </a:r>
            <a:r>
              <a:rPr lang="tr-TR" dirty="0"/>
              <a:t> göre oyun; </a:t>
            </a:r>
          </a:p>
          <a:p>
            <a:r>
              <a:rPr lang="tr-TR" dirty="0"/>
              <a:t>Oyunlarda sosyalleşmenin, kültürel öğelerin ve öğrenmenin etkisi önemlidir. </a:t>
            </a:r>
          </a:p>
          <a:p>
            <a:endParaRPr lang="tr-TR" dirty="0"/>
          </a:p>
          <a:p>
            <a:r>
              <a:rPr lang="tr-TR" dirty="0"/>
              <a:t>Çocuk oyun oynarken gizli güçlerin farkına varır ve bunları yetişkinlikte kullanır.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8</a:t>
            </a:fld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8641"/>
            <a:ext cx="256222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339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 err="1"/>
              <a:t>Montessori’ye</a:t>
            </a:r>
            <a:r>
              <a:rPr lang="tr-TR" dirty="0"/>
              <a:t> göre oyun çocuğun işidir. </a:t>
            </a:r>
          </a:p>
          <a:p>
            <a:pPr marL="0" indent="0">
              <a:buNone/>
            </a:pPr>
            <a:endParaRPr lang="tr-TR" dirty="0"/>
          </a:p>
          <a:p>
            <a:pPr algn="just"/>
            <a:r>
              <a:rPr lang="tr-TR" dirty="0" err="1"/>
              <a:t>Montaigne’ye</a:t>
            </a:r>
            <a:r>
              <a:rPr lang="tr-TR" dirty="0"/>
              <a:t> göre çocuğun en ciddi uğraşı oyun, en önemli işi ise yine oyundur. </a:t>
            </a:r>
          </a:p>
          <a:p>
            <a:pPr algn="just"/>
            <a:endParaRPr lang="tr-TR" dirty="0"/>
          </a:p>
          <a:p>
            <a:pPr marL="0" indent="0" algn="just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9</a:t>
            </a:fld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60648"/>
            <a:ext cx="352839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3569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Oyun ve Eğlence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Kolay Eğlence</a:t>
            </a:r>
          </a:p>
          <a:p>
            <a:r>
              <a:rPr lang="tr-TR" dirty="0">
                <a:solidFill>
                  <a:srgbClr val="FF0000"/>
                </a:solidFill>
              </a:rPr>
              <a:t>Zorlu Eğlence</a:t>
            </a:r>
          </a:p>
          <a:p>
            <a:r>
              <a:rPr lang="tr-TR" dirty="0">
                <a:solidFill>
                  <a:srgbClr val="FF0000"/>
                </a:solidFill>
              </a:rPr>
              <a:t>İnsanla Eğlence</a:t>
            </a:r>
          </a:p>
          <a:p>
            <a:r>
              <a:rPr lang="tr-TR" dirty="0">
                <a:solidFill>
                  <a:srgbClr val="FF0000"/>
                </a:solidFill>
              </a:rPr>
              <a:t>Ciddi Eğlence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0704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11</a:t>
            </a:fld>
            <a:endParaRPr lang="tr-TR"/>
          </a:p>
        </p:txBody>
      </p:sp>
      <p:pic>
        <p:nvPicPr>
          <p:cNvPr id="33794" name="Picture 2" descr="C:\Users\ESEN ERSOY\Desktop\Eğlence türleri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6624736" cy="580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181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Ödev: </a:t>
            </a:r>
          </a:p>
          <a:p>
            <a:r>
              <a:rPr lang="tr-TR" dirty="0"/>
              <a:t>Aşık Oyunu</a:t>
            </a:r>
          </a:p>
          <a:p>
            <a:r>
              <a:rPr lang="tr-TR" dirty="0"/>
              <a:t>Beştaş</a:t>
            </a:r>
          </a:p>
          <a:p>
            <a:r>
              <a:rPr lang="tr-TR" dirty="0"/>
              <a:t>Mangala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6827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Oyunlar zamanla şekillenmiştir…</a:t>
            </a:r>
          </a:p>
          <a:p>
            <a:r>
              <a:rPr lang="tr-TR" dirty="0"/>
              <a:t>Tiyatro oyunu</a:t>
            </a:r>
          </a:p>
          <a:p>
            <a:r>
              <a:rPr lang="tr-TR" dirty="0"/>
              <a:t>Hayvanların oyunu</a:t>
            </a:r>
          </a:p>
          <a:p>
            <a:r>
              <a:rPr lang="tr-TR" dirty="0"/>
              <a:t>Masa oyunu…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4576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OYUN TÜRLERİ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Geleneksel oyunlar</a:t>
            </a:r>
          </a:p>
          <a:p>
            <a:pPr marL="0" indent="0">
              <a:buNone/>
            </a:pPr>
            <a:r>
              <a:rPr lang="tr-TR" dirty="0"/>
              <a:t>Zeka ve Akıl oyunları</a:t>
            </a:r>
          </a:p>
          <a:p>
            <a:pPr marL="0" indent="0">
              <a:buNone/>
            </a:pPr>
            <a:r>
              <a:rPr lang="tr-TR" dirty="0"/>
              <a:t>Kart Oyunları</a:t>
            </a:r>
          </a:p>
          <a:p>
            <a:pPr marL="0" indent="0">
              <a:buNone/>
            </a:pPr>
            <a:r>
              <a:rPr lang="tr-TR" dirty="0"/>
              <a:t>Kutu Oyunları </a:t>
            </a:r>
          </a:p>
          <a:p>
            <a:pPr marL="0" indent="0">
              <a:buNone/>
            </a:pPr>
            <a:r>
              <a:rPr lang="tr-TR" dirty="0"/>
              <a:t>Dijital Oyun </a:t>
            </a:r>
          </a:p>
          <a:p>
            <a:pPr marL="0" indent="0">
              <a:buNone/>
            </a:pPr>
            <a:r>
              <a:rPr lang="tr-TR" dirty="0"/>
              <a:t>Fiziksel Oyunlar</a:t>
            </a:r>
          </a:p>
          <a:p>
            <a:pPr marL="0" indent="0">
              <a:buNone/>
            </a:pPr>
            <a:r>
              <a:rPr lang="tr-TR" dirty="0"/>
              <a:t>Sosyal Oyun </a:t>
            </a:r>
          </a:p>
          <a:p>
            <a:pPr marL="0" indent="0">
              <a:buNone/>
            </a:pPr>
            <a:r>
              <a:rPr lang="tr-TR" dirty="0"/>
              <a:t>Kurallı Oyunlar </a:t>
            </a:r>
          </a:p>
          <a:p>
            <a:pPr marL="0" indent="0">
              <a:buNone/>
            </a:pPr>
            <a:r>
              <a:rPr lang="tr-TR" dirty="0"/>
              <a:t>Strateji Oyunları</a:t>
            </a:r>
          </a:p>
          <a:p>
            <a:pPr marL="0" indent="0">
              <a:buNone/>
            </a:pPr>
            <a:r>
              <a:rPr lang="tr-TR" dirty="0"/>
              <a:t>Eğitsel Oyunlar</a:t>
            </a:r>
          </a:p>
          <a:p>
            <a:pPr marL="0" indent="0">
              <a:buNone/>
            </a:pPr>
            <a:r>
              <a:rPr lang="tr-TR" dirty="0"/>
              <a:t>?????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14</a:t>
            </a:fld>
            <a:endParaRPr lang="tr-TR"/>
          </a:p>
        </p:txBody>
      </p:sp>
      <p:pic>
        <p:nvPicPr>
          <p:cNvPr id="3074" name="Picture 2" descr="C:\Users\ESEN ERSOY\Desktop\Esen Ersoy\2019\Bafra-Açı-Foto\IMG-20191111-WA0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020" y="332656"/>
            <a:ext cx="164190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15</a:t>
            </a:fld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97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60832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241</Words>
  <Application>Microsoft Office PowerPoint</Application>
  <PresentationFormat>Ekran Gösterisi (4:3)</PresentationFormat>
  <Paragraphs>83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Arial</vt:lpstr>
      <vt:lpstr>Calibri</vt:lpstr>
      <vt:lpstr>Ofis Teması</vt:lpstr>
      <vt:lpstr>OYUNLA MATEMATİK ÖĞRETİMİ 2.hafta</vt:lpstr>
      <vt:lpstr>PowerPoint Sunusu</vt:lpstr>
      <vt:lpstr>PowerPoint Sunusu</vt:lpstr>
      <vt:lpstr>PowerPoint Sunusu</vt:lpstr>
      <vt:lpstr>OYUN  </vt:lpstr>
      <vt:lpstr>OYUN  </vt:lpstr>
      <vt:lpstr>OYUN  </vt:lpstr>
      <vt:lpstr>PowerPoint Sunusu</vt:lpstr>
      <vt:lpstr>PowerPoint Sunusu</vt:lpstr>
      <vt:lpstr>Oyun ve Eğlence</vt:lpstr>
      <vt:lpstr>PowerPoint Sunusu</vt:lpstr>
      <vt:lpstr>PowerPoint Sunusu</vt:lpstr>
      <vt:lpstr>PowerPoint Sunusu</vt:lpstr>
      <vt:lpstr>OYUN TÜRLERİ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445</cp:revision>
  <dcterms:created xsi:type="dcterms:W3CDTF">2020-06-10T07:36:53Z</dcterms:created>
  <dcterms:modified xsi:type="dcterms:W3CDTF">2020-11-20T05:04:20Z</dcterms:modified>
</cp:coreProperties>
</file>